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16"/>
  </p:notesMasterIdLst>
  <p:sldIdLst>
    <p:sldId id="403" r:id="rId4"/>
    <p:sldId id="404" r:id="rId5"/>
    <p:sldId id="435" r:id="rId6"/>
    <p:sldId id="409" r:id="rId7"/>
    <p:sldId id="412" r:id="rId8"/>
    <p:sldId id="417" r:id="rId9"/>
    <p:sldId id="420" r:id="rId10"/>
    <p:sldId id="421" r:id="rId11"/>
    <p:sldId id="423" r:id="rId12"/>
    <p:sldId id="438" r:id="rId13"/>
    <p:sldId id="437" r:id="rId14"/>
    <p:sldId id="425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FDD3"/>
    <a:srgbClr val="95C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9764" autoAdjust="0"/>
  </p:normalViewPr>
  <p:slideViewPr>
    <p:cSldViewPr>
      <p:cViewPr>
        <p:scale>
          <a:sx n="100" d="100"/>
          <a:sy n="100" d="100"/>
        </p:scale>
        <p:origin x="-19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B0C9-8347-4C73-9FA4-63512673F374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7BF5-4D21-44EA-9B27-3414C87C9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7BF5-4D21-44EA-9B27-3414C87C9D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7BF5-4D21-44EA-9B27-3414C87C9D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7BF5-4D21-44EA-9B27-3414C87C9D5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7BF5-4D21-44EA-9B27-3414C87C9D5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4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7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6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00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10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33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4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2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5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19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F2C768-267B-41D6-8FD8-E55248D0165A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4D7CB6-E06F-4756-A353-AD94B41DB3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F2C768-267B-41D6-8FD8-E55248D0165A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26.08.2022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4D7CB6-E06F-4756-A353-AD94B41DB32B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info@mfc38.ru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E-mail-biruysa2015@mail.ru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dzhogino@mail.ru" TargetMode="External"/><Relationship Id="rId13" Type="http://schemas.openxmlformats.org/officeDocument/2006/relationships/hyperlink" Target="mailto:nbiryusinskmo@mail.ru" TargetMode="External"/><Relationship Id="rId18" Type="http://schemas.openxmlformats.org/officeDocument/2006/relationships/hyperlink" Target="mailto:sol_ad2009@mail.ru" TargetMode="External"/><Relationship Id="rId26" Type="http://schemas.openxmlformats.org/officeDocument/2006/relationships/hyperlink" Target="mailto:shitkinoadm@mail.ru" TargetMode="External"/><Relationship Id="rId3" Type="http://schemas.openxmlformats.org/officeDocument/2006/relationships/hyperlink" Target="mailto:berezovkamo@yandex.ru" TargetMode="External"/><Relationship Id="rId21" Type="http://schemas.openxmlformats.org/officeDocument/2006/relationships/hyperlink" Target="mailto:senatorova.l@yandex.ru" TargetMode="External"/><Relationship Id="rId7" Type="http://schemas.openxmlformats.org/officeDocument/2006/relationships/hyperlink" Target="mailto:borisovo-mo@ya.ru" TargetMode="External"/><Relationship Id="rId12" Type="http://schemas.openxmlformats.org/officeDocument/2006/relationships/hyperlink" Target="mailto:nikolaevka.mo@mail.ru" TargetMode="External"/><Relationship Id="rId17" Type="http://schemas.openxmlformats.org/officeDocument/2006/relationships/hyperlink" Target="mailto:admi.razgon@yandex.ru" TargetMode="External"/><Relationship Id="rId25" Type="http://schemas.openxmlformats.org/officeDocument/2006/relationships/hyperlink" Target="mailto:chelaevskoe.mo@mail.ru" TargetMode="External"/><Relationship Id="rId2" Type="http://schemas.openxmlformats.org/officeDocument/2006/relationships/image" Target="../media/image19.jpeg"/><Relationship Id="rId16" Type="http://schemas.openxmlformats.org/officeDocument/2006/relationships/hyperlink" Target="mailto:rozhdestvenka-mo@yandex.ru" TargetMode="External"/><Relationship Id="rId20" Type="http://schemas.openxmlformats.org/officeDocument/2006/relationships/hyperlink" Target="mailto:tamtachet-mo@mail.ru" TargetMode="Externa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buzykanovo@mail.ru" TargetMode="External"/><Relationship Id="rId11" Type="http://schemas.openxmlformats.org/officeDocument/2006/relationships/hyperlink" Target="mailto:admzaimka@mail.ru" TargetMode="External"/><Relationship Id="rId24" Type="http://schemas.openxmlformats.org/officeDocument/2006/relationships/hyperlink" Target="mailto:admincherchet@rambler.ru" TargetMode="External"/><Relationship Id="rId5" Type="http://schemas.openxmlformats.org/officeDocument/2006/relationships/hyperlink" Target="mailto:biryusinskmo@mail.ru" TargetMode="External"/><Relationship Id="rId15" Type="http://schemas.openxmlformats.org/officeDocument/2006/relationships/hyperlink" Target="mailto:polinchet@yandex.ru" TargetMode="External"/><Relationship Id="rId23" Type="http://schemas.openxmlformats.org/officeDocument/2006/relationships/hyperlink" Target="mailto:timiryazevo-mo@yandex.ru" TargetMode="External"/><Relationship Id="rId28" Type="http://schemas.openxmlformats.org/officeDocument/2006/relationships/hyperlink" Target="mailto:&#1072;dm61377@yandex.ru" TargetMode="External"/><Relationship Id="rId10" Type="http://schemas.openxmlformats.org/officeDocument/2006/relationships/hyperlink" Target="mailto:taiyanka-forever@mail.ru" TargetMode="External"/><Relationship Id="rId19" Type="http://schemas.openxmlformats.org/officeDocument/2006/relationships/hyperlink" Target="mailto:st-akulshetmo@mail.ru" TargetMode="External"/><Relationship Id="rId4" Type="http://schemas.openxmlformats.org/officeDocument/2006/relationships/hyperlink" Target="mailto:birusa-mo@rambler.ru" TargetMode="External"/><Relationship Id="rId9" Type="http://schemas.openxmlformats.org/officeDocument/2006/relationships/hyperlink" Target="mailto:kvitok_admin@mail.ru" TargetMode="External"/><Relationship Id="rId14" Type="http://schemas.openxmlformats.org/officeDocument/2006/relationships/hyperlink" Target="mailto:polovino-ceremh@mail.ru" TargetMode="External"/><Relationship Id="rId22" Type="http://schemas.openxmlformats.org/officeDocument/2006/relationships/hyperlink" Target="mailto:glava@inbox.ru" TargetMode="External"/><Relationship Id="rId27" Type="http://schemas.openxmlformats.org/officeDocument/2006/relationships/hyperlink" Target="mailto:admshelekhovo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onsultant.ru/document/cons_doc_LAW_330851/8f7c0ce0195a7f4f0985d1ca3612eee1bc811452/" TargetMode="External"/><Relationship Id="rId4" Type="http://schemas.openxmlformats.org/officeDocument/2006/relationships/hyperlink" Target="http://www.consultant.ru/document/cons_doc_LAW_330152/b884020ea7453099ba8bc9ca021b84982cadea7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truktura_ta@mail.ru" TargetMode="External"/><Relationship Id="rId3" Type="http://schemas.openxmlformats.org/officeDocument/2006/relationships/hyperlink" Target="mailto:solvic@atnet..ru" TargetMode="External"/><Relationship Id="rId7" Type="http://schemas.openxmlformats.org/officeDocument/2006/relationships/hyperlink" Target="mailto:ooo@yandex.ru" TargetMode="External"/><Relationship Id="rId12" Type="http://schemas.openxmlformats.org/officeDocument/2006/relationships/image" Target="../media/image7.jpeg"/><Relationship Id="rId2" Type="http://schemas.openxmlformats.org/officeDocument/2006/relationships/hyperlink" Target="mailto:novobiryusinsk@mail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oo.@yandex.ru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ooottr-2014@mail.ru" TargetMode="External"/><Relationship Id="rId10" Type="http://schemas.openxmlformats.org/officeDocument/2006/relationships/image" Target="../media/image5.jpeg"/><Relationship Id="rId4" Type="http://schemas.openxmlformats.org/officeDocument/2006/relationships/hyperlink" Target="mailto:gilvad@yandex.ru" TargetMode="External"/><Relationship Id="rId9" Type="http://schemas.openxmlformats.org/officeDocument/2006/relationships/hyperlink" Target="mailto:kvitok3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tdel_biznes@mail.ru" TargetMode="External"/><Relationship Id="rId5" Type="http://schemas.openxmlformats.org/officeDocument/2006/relationships/hyperlink" Target="mailto:38@rambler.ru" TargetMode="External"/><Relationship Id="rId4" Type="http://schemas.openxmlformats.org/officeDocument/2006/relationships/hyperlink" Target="mailto:zamfin@taishetrn.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31394" cy="1000108"/>
          </a:xfrm>
          <a:effectLst/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Подключение к электрическим сетям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857232"/>
            <a:ext cx="264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сети</a:t>
            </a:r>
            <a:endParaRPr 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928926" y="121442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4282" y="1357298"/>
            <a:ext cx="257176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ОГУЭП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Облкоммунэрго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электрические сети»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г.Тайшет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Кирова,49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8(39563)2-58-26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8(39563)2-42-43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taishet@oblkomenergo.ru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143372" y="150017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93121" y="1739082"/>
            <a:ext cx="3143272" cy="253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Тайшетская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дистанция электроснабжения - структурное подразделение Восточно-Сибирской дирекции по электроснабжению структурного подразделения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Трансэнерго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филиала ОАО «РЖД» (ЭЧ-1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г.Тайшет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ул.Северовокзальная,1а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8(39563)55-39-07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8(39563)64-48-34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8(3952)78-10-06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86380" y="121442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86512" y="1428736"/>
            <a:ext cx="271464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Западные электрические сети, ОАО «ИЭСК» ЗЭС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РЭС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г.Бирюсинск,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п.Энергетиков,2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8(39563)7-12-35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8(39563)27-3-59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zes@zes.irkutskenergo.ru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Тулун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http://www.aginsk-pravda.ru/_nw/31/03765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365104"/>
            <a:ext cx="5308072" cy="2207168"/>
          </a:xfrm>
          <a:prstGeom prst="rect">
            <a:avLst/>
          </a:prstGeom>
          <a:noFill/>
        </p:spPr>
      </p:pic>
      <p:sp>
        <p:nvSpPr>
          <p:cNvPr id="33" name="Пятиугольник 32"/>
          <p:cNvSpPr/>
          <p:nvPr>
            <p:custDataLst>
              <p:tags r:id="rId1"/>
            </p:custDataLst>
          </p:nvPr>
        </p:nvSpPr>
        <p:spPr>
          <a:xfrm>
            <a:off x="4763" y="6651625"/>
            <a:ext cx="6881812" cy="107950"/>
          </a:xfrm>
          <a:prstGeom prst="homePlate">
            <a:avLst/>
          </a:prstGeom>
          <a:solidFill>
            <a:schemeClr val="accent1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ятиугольник 33"/>
          <p:cNvSpPr/>
          <p:nvPr>
            <p:custDataLst>
              <p:tags r:id="rId2"/>
            </p:custDataLst>
          </p:nvPr>
        </p:nvSpPr>
        <p:spPr>
          <a:xfrm>
            <a:off x="4763" y="6759575"/>
            <a:ext cx="7385050" cy="107950"/>
          </a:xfrm>
          <a:prstGeom prst="homePlate">
            <a:avLst/>
          </a:prstGeom>
          <a:solidFill>
            <a:schemeClr val="bg1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00034" y="142852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810" name="Picture 2" descr="http://avtomotospec.ru/wp-content/uploads/nalog-avto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7" y="2364840"/>
            <a:ext cx="4857752" cy="4000528"/>
          </a:xfrm>
          <a:prstGeom prst="rect">
            <a:avLst/>
          </a:prstGeom>
          <a:noFill/>
        </p:spPr>
      </p:pic>
      <p:pic>
        <p:nvPicPr>
          <p:cNvPr id="119812" name="Picture 4" descr="http://usolie.info/upload/iblock/525/52572b28201b206da78b96e7ada0b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-39194"/>
            <a:ext cx="5000660" cy="689719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 rot="20706865">
            <a:off x="330583" y="323442"/>
            <a:ext cx="3086654" cy="101877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Межрайонная ИФНС России №17 по Иркутской области: г.Иркутск,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ул. Советская,55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Тел:(83952)28-98-00, 28-98-03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886041"/>
            <a:ext cx="8925760" cy="1046724"/>
          </a:xfrm>
          <a:prstGeom prst="rect">
            <a:avLst/>
          </a:prstGeom>
          <a:blipFill dpi="0" rotWithShape="1">
            <a:blip r:embed="rId5">
              <a:alphaModFix amt="70000"/>
              <a:duotone>
                <a:schemeClr val="lt1">
                  <a:shade val="75000"/>
                  <a:satMod val="105000"/>
                </a:schemeClr>
                <a:schemeClr val="lt1">
                  <a:tint val="95000"/>
                  <a:satMod val="105000"/>
                </a:schemeClr>
              </a:duotone>
            </a:blip>
            <a:srcRect/>
            <a:tile tx="0" ty="0" sx="38000" sy="38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Иркутской области открыты отделения Государственного автономного учреждения «Иркутский областной многофункциональный центр предоставления государственных и муниципальных услуг» (ГАУ «МФЦ ИО»),осуществляющие деятельность по приему и выдаче документов, связанных с налоговым учетом и государственной регистрацией юридических лиц и индивидуальных предпринимателей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2643322" y="3941022"/>
            <a:ext cx="4069116" cy="2636912"/>
          </a:xfrm>
          <a:prstGeom prst="snipRoundRect">
            <a:avLst/>
          </a:prstGeom>
          <a:blipFill dpi="0" rotWithShape="1">
            <a:blip r:embed="rId5">
              <a:alphaModFix amt="70000"/>
              <a:duotone>
                <a:schemeClr val="lt1">
                  <a:shade val="75000"/>
                  <a:satMod val="105000"/>
                </a:schemeClr>
                <a:schemeClr val="lt1">
                  <a:tint val="95000"/>
                  <a:satMod val="105000"/>
                </a:schemeClr>
              </a:duotone>
            </a:blip>
            <a:srcRect/>
            <a:tile tx="0" ty="0" sx="38000" sy="38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упрощения процедур регистрации рекомендуем обращаться за предоставлением услуг по государственной регистрации в отделение МФЦ , расположенного по адресу: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г.Тайшет, ул. Гагарина 115А (режим работы: понедельник, среда, пятница с 09:00 до 19:00; вторник, четверг с 09:00 до 20:00;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суббота         с 09:00 до 16:00; 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 – выходной; первая среда месяца не приемный день.</a:t>
            </a:r>
          </a:p>
          <a:p>
            <a:pPr algn="just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info@mfc38.ru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и выдача документов: пятница-суббота в течении всего рабочего дня.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805136">
            <a:off x="122883" y="1483352"/>
            <a:ext cx="2626857" cy="1081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Межрайонная ИФНС России №</a:t>
            </a:r>
            <a:r>
              <a:rPr lang="en-US" sz="1200" dirty="0" smtClean="0">
                <a:solidFill>
                  <a:prstClr val="black"/>
                </a:solidFill>
              </a:rPr>
              <a:t>6</a:t>
            </a:r>
            <a:r>
              <a:rPr lang="ru-RU" sz="1200" dirty="0" smtClean="0">
                <a:solidFill>
                  <a:prstClr val="black"/>
                </a:solidFill>
              </a:rPr>
              <a:t> по Иркутской области: г. Тайшет, ул.Автозаводская,3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Тел:(839563)2-63-42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(839563)6-59-28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(83563)6-04-42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20821441">
            <a:off x="2755785" y="791256"/>
            <a:ext cx="2624320" cy="121905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Межрайонная ИФНС России №6 по Иркутской области: г.Тулун, ул.Гидролизная,2а.Тел: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(839530)4-70-47,</a:t>
            </a: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ru-RU" sz="1200" dirty="0" smtClean="0">
                <a:solidFill>
                  <a:prstClr val="black"/>
                </a:solidFill>
              </a:rPr>
              <a:t>6-59-00.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static.panoramio.com/photos/large/43742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643471" cy="3143272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00034" y="142852"/>
            <a:ext cx="82153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Гостиницы, базы отдыха, расположенные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Тайшетского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7159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http://www.taishet.info/temp/sauna/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688" y="4071918"/>
            <a:ext cx="8715468" cy="278608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185920" y="3500438"/>
            <a:ext cx="2915035" cy="17145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Гостиница «Бирюса», г.Тайшет,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ул.Транспортная,13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(839563)2-03-47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Моб.: +7 (964) 2-135-135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biruysa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2015@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Генеральный директор 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С.А.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90826" y="928671"/>
            <a:ext cx="3113622" cy="30822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База отдыха «Три пескаря» г.Тайшет, ул.Транспортная,13(гостиница «Бирюса»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(839563)2-03-47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mail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biruysa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2015@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mail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 с трассы М-53 поворот на с.Заречное, через 50 метров поворот направо по дороге вдоль речки «Конторка». Через 1,5 км проезд через деревянный мост и направо.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Тел:89834672516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2844" y="3821885"/>
            <a:ext cx="2286016" cy="16430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Гостиница «Трактовая» г.Тайшет,ул.Пушкина,42-Н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89834140764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Макаренко Т.Н.</a:t>
            </a:r>
          </a:p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86546" y="4099823"/>
            <a:ext cx="2357454" cy="1571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Гостиница «HARBOR» г.Тайшет, ул.Кирова,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141-3Н,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Тел:8-924-70-44-111,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8-952-62-50-009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27584" y="5461891"/>
            <a:ext cx="2928958" cy="12144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Гостиница «Одиссея» г.Тайшет, ул.Автозаводская,4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(839563)2-64-65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одиссея-тайшет.рф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55976" y="5344627"/>
            <a:ext cx="2880320" cy="14489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«Визит»,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Тайшет, ул. Суворова, 2 а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89642844451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16238" y="2276872"/>
            <a:ext cx="2664296" cy="16430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Гостевой дом «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Hostel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айшет, ул. Сибирская,1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+7 (950) 080-14-00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http://pribaikal.ru/uploads/pics/tajshet-001.jpg"/>
          <p:cNvPicPr>
            <a:picLocks noChangeAspect="1" noChangeArrowheads="1"/>
          </p:cNvPicPr>
          <p:nvPr/>
        </p:nvPicPr>
        <p:blipFill>
          <a:blip r:embed="rId2" cstate="print"/>
          <a:srcRect b="13636"/>
          <a:stretch>
            <a:fillRect/>
          </a:stretch>
        </p:blipFill>
        <p:spPr bwMode="auto">
          <a:xfrm>
            <a:off x="0" y="428580"/>
            <a:ext cx="9001156" cy="64294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643570" y="0"/>
            <a:ext cx="3357586" cy="7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 ТАЙШЕТСКОГО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2132" y="785794"/>
            <a:ext cx="3571868" cy="60722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100" u="sng" dirty="0" smtClean="0">
              <a:solidFill>
                <a:schemeClr val="tx1"/>
              </a:solidFill>
            </a:endParaRPr>
          </a:p>
          <a:p>
            <a:endParaRPr lang="ru-RU" sz="11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u="sng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0"/>
            <a:ext cx="3071834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ПУНКТЫ ПИТАНИЯ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785794"/>
            <a:ext cx="3500430" cy="58835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Ресторан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«Азия»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 ,ул. Суворова,7 Тел. 8(39563) 2-35-14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 вторник –четверг с 10-00 до 24-00;Пятница с 10-00 до 04-00,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 с 14-00до 04-00,воскресенье -выходной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Ресторан «Кадриль»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Пушкина,35   Тел. 8(908)6597171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 ежедневно с11-00 до 24-00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 «Хуторок»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Кирова 151-8  Тел. 8(983)4626961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понедельник-суббота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 08-00 до 16-00; воскресенье -выходной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Столовая «МИКС-ПАТИО»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8(39563) 2-03-47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Транспортная,13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с 07-00 – 22-00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 «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Пушкинъ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8(964)1017767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Пушкина,41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с 10-00 до 21-00</a:t>
            </a:r>
          </a:p>
          <a:p>
            <a:pPr algn="just"/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Рестобар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«Все дело в перце»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8(908)6528484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Горького, 31/1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с 10-00 до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02-00</a:t>
            </a:r>
            <a:endParaRPr lang="ru-RU" sz="1100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1428736"/>
            <a:ext cx="2500330" cy="22860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компания ООО «СКА» (перевозки по России)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тел. 8(39563)5-20-61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8-904-146-01-59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Иркутск , ул. Сурикова,6-1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 8(3952)798-787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785794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АВТОПЕРЕВОЗКИ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857232"/>
            <a:ext cx="31432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Березовское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berezovkamo@yandex.ru</a:t>
            </a:r>
            <a:endParaRPr lang="ru-RU" sz="11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Бирюсинское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(Бирюса)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birusa-mo@rambler.ru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Бирюсинское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biryusinskmo@mail.ru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Бузыкановское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buzykanovo@mail.ru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Борисовское МО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borisovo-mo@ya.ru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Венгерское МО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kopaneva87@list.ru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  <a:hlinkClick r:id="rId8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Джогинское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adzhogino@mail.ru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Зареченское МО</a:t>
            </a:r>
            <a:r>
              <a:rPr lang="en-US" sz="1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toporovzaradm@yandex.ru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Квитокское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kvitok_admin@mail.ru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Мирный МО 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mirninskoe.mo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@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Н-Заимское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admzaimka@mail.ru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Николаевское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nikolaevka.mo@mail.ru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Новобирюсинское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nbiryusinskmo@mail.ru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Половино-Черемховское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polovino-ceremh@mail.ru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Полинчетское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polinchet@yandex.ru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Рождественское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rozhdestvenka-mo@yandex.ru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</a:rPr>
              <a:t>Разгонское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ru-RU" sz="1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 </a:t>
            </a:r>
            <a:r>
              <a:rPr lang="ru-RU" sz="11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admi.razgon@yandex.ru</a:t>
            </a:r>
            <a:endParaRPr lang="ru-RU" sz="11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</a:rPr>
              <a:t>Соляновское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 sol_ad2009@mail.ru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</a:rPr>
              <a:t>Акульшетское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en-US" sz="1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st-akulshetmo@mail.ru</a:t>
            </a: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Тамтачетское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tamtachet-mo@mail.ru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Тальское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senatorova.l@yandex.ru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Тайшетское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ГП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glava@inbox.ru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Тимирязевское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timiryazevo-mo@ya</a:t>
            </a:r>
            <a:r>
              <a:rPr lang="en-US" sz="1100" u="sng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ndex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.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Черчетское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4"/>
              </a:rPr>
              <a:t>admincherchet@rambler.ru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Шелаевское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chelaevskoe.mo@mail.ru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Шиткинское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6"/>
              </a:rPr>
              <a:t>shitkinoadm@mail.ru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Шелеховское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u="sng" dirty="0" err="1" smtClean="0">
                <a:latin typeface="Times New Roman" pitchFamily="18" charset="0"/>
                <a:cs typeface="Times New Roman" pitchFamily="18" charset="0"/>
                <a:hlinkClick r:id="rId27"/>
              </a:rPr>
              <a:t>admshelekhovo@yandex.ru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Юртинское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8"/>
              </a:rPr>
              <a:t>аdm61377@yandex.ru</a:t>
            </a: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ska.su/local/templates/ska_new/img/logo.pn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86116" y="1500174"/>
            <a:ext cx="24288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282" y="0"/>
            <a:ext cx="8715436" cy="785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Технологическое присоединение осуществляется на возмездной основе на основании договора, заключаемого между сетевой компанией и юридическим или  физическим лицом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785794"/>
            <a:ext cx="7643866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ЭТАПЫ ТЕХНОЛОГИЧЕСКОГО ПРИСОЕДИНЕНИЯ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714744" y="1142984"/>
            <a:ext cx="1285884" cy="21431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2910" y="1428736"/>
            <a:ext cx="7715304" cy="2857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Подача заявки на технологическое присоединение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786182" y="1785926"/>
            <a:ext cx="1143008" cy="214314"/>
          </a:xfrm>
          <a:prstGeom prst="downArrow">
            <a:avLst>
              <a:gd name="adj1" fmla="val 50000"/>
              <a:gd name="adj2" fmla="val 6053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2910" y="2000240"/>
            <a:ext cx="7715304" cy="3571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договора на технологическое присоединение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2910" y="2571744"/>
            <a:ext cx="7786742" cy="4286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сторонами договора мероприятий, предусмотренных договором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714744" y="3071810"/>
            <a:ext cx="1357322" cy="214314"/>
          </a:xfrm>
          <a:prstGeom prst="downArrow">
            <a:avLst>
              <a:gd name="adj1" fmla="val 50000"/>
              <a:gd name="adj2" fmla="val 7182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0034" y="3357562"/>
            <a:ext cx="8072494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разрешения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допуск в эксплуатацию объектов заявителя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0034" y="4143380"/>
            <a:ext cx="8215370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сетевой организацией фактического присоединения объектов заявителя к электрическим сетям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786182" y="4714884"/>
            <a:ext cx="1143008" cy="214314"/>
          </a:xfrm>
          <a:prstGeom prst="downArrow">
            <a:avLst>
              <a:gd name="adj1" fmla="val 50000"/>
              <a:gd name="adj2" fmla="val 4051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8596" y="5000636"/>
            <a:ext cx="8358246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Фактический прием (подача) напряжения и мощности (фиксация коммутационного аппарата в положении «включено»)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786182" y="5572140"/>
            <a:ext cx="1214446" cy="214314"/>
          </a:xfrm>
          <a:prstGeom prst="downArrow">
            <a:avLst>
              <a:gd name="adj1" fmla="val 50000"/>
              <a:gd name="adj2" fmla="val 5790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7158" y="5857892"/>
            <a:ext cx="8358246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акта о технологическом присоединении и акта разграничения балансовой принадлежности и эксплуатационной ответственности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714744" y="3929066"/>
            <a:ext cx="1357322" cy="214314"/>
          </a:xfrm>
          <a:prstGeom prst="downArrow">
            <a:avLst>
              <a:gd name="adj1" fmla="val 50000"/>
              <a:gd name="adj2" fmla="val 4301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786182" y="2357430"/>
            <a:ext cx="1214446" cy="214314"/>
          </a:xfrm>
          <a:prstGeom prst="downArrow">
            <a:avLst>
              <a:gd name="adj1" fmla="val 50000"/>
              <a:gd name="adj2" fmla="val 466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>
            <p:custDataLst>
              <p:tags r:id="rId1"/>
            </p:custDataLst>
          </p:nvPr>
        </p:nvSpPr>
        <p:spPr>
          <a:xfrm>
            <a:off x="4763" y="6651625"/>
            <a:ext cx="6881812" cy="107950"/>
          </a:xfrm>
          <a:prstGeom prst="homePlate">
            <a:avLst/>
          </a:prstGeom>
          <a:solidFill>
            <a:schemeClr val="accent1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ятиугольник 30"/>
          <p:cNvSpPr/>
          <p:nvPr>
            <p:custDataLst>
              <p:tags r:id="rId2"/>
            </p:custDataLst>
          </p:nvPr>
        </p:nvSpPr>
        <p:spPr>
          <a:xfrm>
            <a:off x="4763" y="6759575"/>
            <a:ext cx="7385050" cy="107950"/>
          </a:xfrm>
          <a:prstGeom prst="homePlate">
            <a:avLst/>
          </a:prstGeom>
          <a:solidFill>
            <a:schemeClr val="bg1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xn-----8kcfbbhakkylntvqbahc4aniy.xn--p1ai/media/k2/items/cache/9653b574708b7a6469e28ee67a57dc7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3000364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07249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Разрешение на строительство выдается органом местного самоуправления  по месту нахождения земельного участка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785794"/>
            <a:ext cx="850112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выполнение муниципальной услуги составляет 7 дней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500034" y="857232"/>
            <a:ext cx="285752" cy="214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142984"/>
            <a:ext cx="850112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Получателями данной услуги являются физические и юридические лица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00034" y="1214422"/>
            <a:ext cx="285752" cy="214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1785926"/>
            <a:ext cx="2928958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 или представитель юридического лица обращается с заявлением установленного образца :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 главе городского  поселения, на территории которого будет производиться строительство;</a:t>
            </a:r>
          </a:p>
          <a:p>
            <a:pPr algn="ctr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КУМИ администрации Тайшетского района, участок  на территории сельского поселения.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заявлению прилагаются следующие документы: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643174" y="2285992"/>
            <a:ext cx="428628" cy="1714512"/>
          </a:xfrm>
          <a:prstGeom prst="rightArrow">
            <a:avLst>
              <a:gd name="adj1" fmla="val 50000"/>
              <a:gd name="adj2" fmla="val 52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1500174"/>
            <a:ext cx="5786478" cy="5357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Правоустанавливающий документ на земельный участок, в том числе соглашение об установлении сервитута, решение об установлении публичного сервитута;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Градостроительный план земельного участка, в случае строительства линейного объекта реквизиты проекта планировки территории и проекта межевания территории;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Результаты инженерных изысканий и следующие материалы, содержащиеся в утвержденной в соответствии с </a:t>
            </a:r>
            <a:r>
              <a:rPr lang="ru-RU" sz="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частью 15 статьи 48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настоящего Кодекса проектной документации: </a:t>
            </a:r>
          </a:p>
          <a:p>
            <a:pPr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схема планировочной организации земельного участка;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разделы, содержащие архитектурные и конструктивные решения, а также решения и мероприятия, направленные на обеспечение доступа инвалидов к объекту капитального строительства;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проект организации строительства.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Положительное заключение государственной экспертизы (если требуется);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Разрешение на отклонение от предельных параметров разрешенного строительства, реконструкции (в случае, если застройщику это было разрешено ст.40 Градостроительного Кодекса РФ);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Согласие всех правообладателей объекта капитального строительства в случае реконструкции такого объекта;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Копия свидетельства об аккредитации юридического лица, выдавшего положительное заключение негосударственной экспертизы проектной документации, в случае, если представлено заключение негосударственной экспертизы проектной документации;.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Документы, предусмотренные законодательством Российской Федерации об объектах культурного наследия, в случае, если при проведении работ по сохранению объекта культурного наследия затрагиваются конструктивные и другие характеристики надежности и безопасности такого объекта;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Копия решения об установлении или изменении зоны с особыми условиями использования территории в случае строительства объекта капитального строительства, в связи с размещением которого в соответствии с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законодательством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Российской Федерации подлежит установлению зона с особыми условиями использования территории;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Копия договора о развитии застроенной территории или договора о комплексном развитии территории в случае, если строительство, реконструкцию объектов капитального строительства планируется осуществлять в границах территории, в отношении которой органом местного самоуправления принято решение о развитии застроенной территории или решение о комплексном развитии территории .</a:t>
            </a:r>
            <a:endParaRPr lang="ru-RU" sz="900" dirty="0" smtClean="0"/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Разрешение на строительство выдается на весь срок, предусмотренный проектом организации строительства объекта капитального строительства.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Для строительства или реконструкции объекта индивидуального жилищного строительства или садового дома теперь уведомительный порядок, застройщик обращается в орган местного самоуправления с уведомлением о планируемом строительстве или реконструкции объекта индивидуального жилищного строительства или садового дома. Уведомление выдается на десять лет.</a:t>
            </a:r>
          </a:p>
          <a:p>
            <a:pPr algn="just"/>
            <a:endParaRPr lang="ru-RU" sz="1000" dirty="0" smtClean="0">
              <a:solidFill>
                <a:srgbClr val="0070C0"/>
              </a:solidFill>
            </a:endParaRPr>
          </a:p>
          <a:p>
            <a:pPr algn="just"/>
            <a:endParaRPr lang="ru-RU" sz="1000" dirty="0" smtClean="0"/>
          </a:p>
          <a:p>
            <a:pPr algn="just">
              <a:buFont typeface="Arial" pitchFamily="34" charset="0"/>
              <a:buChar char="•"/>
            </a:pPr>
            <a:endParaRPr lang="ru-RU" sz="1000" dirty="0" smtClean="0"/>
          </a:p>
          <a:p>
            <a:pPr algn="just">
              <a:buFont typeface="Wingdings" pitchFamily="2" charset="2"/>
              <a:buChar char="Ø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предоставления земельных участков в аренду, находящихся в государственной или муниципальной собственности для дальнейшего использования  под строительство коммерческого объекта или промышленной площадки.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://vsepronedvizhimost.ru/wp-content/uploads/2015/11/kak-pravilno-vyibrat-zemelnyiy-ucha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142984"/>
            <a:ext cx="4987929" cy="350046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714876" y="1285860"/>
            <a:ext cx="4214842" cy="2714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 в целях использования «под строительство коммерческого объекта» и «для размещения промышленной площадки» могут быть реализованы только посредством проведения аукциона по продаже земельного участка, находящегося в государственной или муниципальной собственности, или аукциона на право заключения договора аренды земельного участка, находящегося в государственной или муниципальной собственности.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429132"/>
            <a:ext cx="8858312" cy="2286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Подготовку и организацию аукциона по продаже земельного участка, находящегося в государственной или муниципальной собственности, или аукциона на право заключения договора аренды земельного участка, находящегося в государственной или муниципальной собственности в соответствии со ст.39.11 Земельного кодекса РФ осуществляют: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органы местного самоуправления городского поселения в отношении земельных участков, расположенных на территории такого поселения;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 органом местного самоуправления муниципального района в отношении земельных участков, расположенных на территории сельского поселения, входящего в состав этого муниципального района, и земельных участков, расположенных на межселенных территориях муниципального района.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142852"/>
            <a:ext cx="885831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земельного участка  для его продажи или предоставления в аренду  по инициативе органа государственной власти или органа местного самоуправления осуществляются в следующем порядке: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Подготовка и утверждение уполномоченным органом схемы расположения земельного участка в случае, если земельный участок предстоит образовать и отсутствует утвержденный проект межевания территории;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Обес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уполномоченным органом выполнения в отношении земельного участка, образование которого предусмотрено проектом межевания территории или схемой расположения земельного участка работ, в результате которых обеспечивается подготовка документов, содержащих необходимые для осуществления государственного кадастрового учета сведения о таком земельном участке;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Осуществление на основании заявления уполномоченного органа государственного кадастрового учета земельного участка, а также государственной регистрации прав на него;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Получение технических условий подключения (технологического присоединения) объектов к сетям инженерно-технического обеспечения;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Принятие уполномоченным  органом решения о проведении аукциона.</a:t>
            </a:r>
          </a:p>
          <a:p>
            <a:pPr algn="just">
              <a:buFont typeface="Wingdings" pitchFamily="2" charset="2"/>
              <a:buChar char="v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2786058"/>
            <a:ext cx="8858312" cy="3929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аукциона, а также образование земельного участка для его продажи или предоставления в аренду может осуществляться по инициативе заинтересованных в предоставлении земельного участка гражданина или юридического лица. В этом случае образование земельного участка и подготовка аукциона осуществляется в следующем порядке: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 гражданином или юридическим лицом схемы расположения земельного участка, если земельный участок предстоит образовать и не утвержден проект межевания территории;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Обращение в уполномоченный орган с заявлением об утверждении схемы расположения земельного участка. При этом в заявлении указывается цель использования земельного участка;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Обеспечение заинтересованным лицом выполнения кадастровых работ в целях образования земельного участка в соответствии с утвержденным проектом межевания территории или утвержденной схемой расположения земельного участка;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Осуществление на основании заявления кадастрового учета земельного участка, а также государственной регистрации права государственной или муниципальной собственности на земельный участок;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Обращение гражданина или юридического лица в уполномоченный орган с заявлением о проведении аукциона с указанием кадастрового номера земельного участка. В данном заявлении должна быть указана цель использования земельного участка;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Получение технических условий подключения (технологического присоединения) объектов к сетям инженерно-технического обеспечения, если наличие таких условий является обязательным условием для  проведения аукциона.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Проверка уполномоченным органом наличия или отсутствия оснований, предусмотренных п.8 ст. 39.11 Земельного кодекса РФ, и принятие им в срок не более чем два месяца со дня поступления соответствующего заявления решения о проведении аукциона либо решения об отказе в проведении аукциона при наличии хотя бы одного из указанных оснований.</a:t>
            </a:r>
          </a:p>
          <a:p>
            <a:pPr algn="ctr"/>
            <a:endParaRPr lang="ru-RU" sz="1200" dirty="0" smtClean="0"/>
          </a:p>
          <a:p>
            <a:pPr algn="ctr">
              <a:buFont typeface="Wingdings" pitchFamily="2" charset="2"/>
              <a:buChar char="v"/>
            </a:pPr>
            <a:endParaRPr lang="ru-RU" sz="1200" dirty="0" smtClean="0"/>
          </a:p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142852"/>
            <a:ext cx="778674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ПО ПОДКЛЮЧЕНИЮ К ИНЖЕНЕРНЫМ СЕТЯМ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714356"/>
            <a:ext cx="3357554" cy="6143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водоснабжения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Водоресурс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г.Тайшет,  ул.Транспортная, 50а-1Н                 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struktura_ta@mail.ru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Курков Николай Александрович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Интехцентр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Пушкина, 63  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intehcentrgkh@mail.ru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Москалева Олеся Владимировна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«Содружество»</a:t>
            </a: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р.п.Новобирюсинский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ул.Железнодорожная, 54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Маук Александр Евгеньевич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МУП «Вода и тепло»</a:t>
            </a: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р.п.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Новобирюсинский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Ленина, 37, помещение 3</a:t>
            </a:r>
            <a:endParaRPr lang="ru-RU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12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novobiryusinsk</a:t>
            </a:r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2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Полторанин Андрей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Вигардович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Байкалэнерго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ул. Индустриальная,3/1,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irkutskenergo.ru,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Рабинович Владимир Ефимович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Дирекция по тепло- водоснабжению (ДТВ) ОАО «РЖД»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г.Тайшет, ул. Транспортная 14, </a:t>
            </a:r>
            <a:r>
              <a:rPr lang="en-US" sz="12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solvic@atnet</a:t>
            </a:r>
            <a:r>
              <a:rPr lang="en-US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2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200" b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Пуляров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Евгений Валерьевич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ТрансТехРесус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Бирюсинск, ул. Горького, 1,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ooottr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-2014@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mail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 Александр Максимович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Акваресурс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п. Юрты,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Советская, 24,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en-US" sz="1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jkhooo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@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mail.ru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 Анатолий Юрьевич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785794"/>
            <a:ext cx="3500430" cy="45005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Сети водоотведения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Интехцентр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м-он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Пушкина, 63, 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intehcentrgkh@mail.ru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Шпиндлер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 Яковлевич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ТрансТехРесурс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Бирюсинск,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Горького, 1, </a:t>
            </a:r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ooottr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-2014@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mail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 Александр Максимович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Акваресурс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п. Юрты, ул. Советская, 24,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en-US" sz="1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jkhooo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@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mail.ru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 Анатолий Юрьевич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«Содружество»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п.Новобирюсинский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ул.Железнодорожная, 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 </a:t>
            </a:r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novobiryusinsk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Мацук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Евгеньевич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Биоочистка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г.Тайшет,ул.Транспортная,50а, 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struktura_ta@mail.ru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Проскуряков Андрей Викторович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ООО «Маяк»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 район, ж/ст.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Невельская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Транспортная , 1-А</a:t>
            </a:r>
          </a:p>
          <a:p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kvitok3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@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mail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endParaRPr lang="en-US" sz="1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Чудинов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Андрей Вячеславович</a:t>
            </a:r>
          </a:p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http://www.syl.ru/misc/i/ai/206274/9345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071546"/>
            <a:ext cx="2500330" cy="2714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948" name="Picture 4" descr="http://m.ikrim.net/timthumb.php?src=http://ikrim.net/2015/uploads/images/pix/vodsnabgenie-01-1.jpg&amp;w=800&amp;h=600&amp;zc=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5214950"/>
            <a:ext cx="3429024" cy="1643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952" name="Picture 8" descr="http://panfilat.ru/news/img/ipuv20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3786190"/>
            <a:ext cx="2500330" cy="2500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357166"/>
            <a:ext cx="771530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Телефонная связь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571744"/>
            <a:ext cx="3000428" cy="40719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Линейно-технический цех   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межрайонного центра технической эксплуатации телекоммуникаций г. 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филиала ПАО РОСТЕЛЕКОМ 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665008, Иркутская область, г. Тайшет, ул. Партизанская, д. 119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 2-14-59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 2-08-10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1071546"/>
            <a:ext cx="3071834" cy="5572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Линейный цех г. Тайшет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665009, Иркутская область, г. Тайшет, ул. Партизанская, д.119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Телефоны: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8(39563)2-00-40 инженер электросвязи, радиооператор;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8(39563)2-00-40 дежурный с 08:00 до 20:00 часов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связи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 район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8(39563)2-01-82       (круглосуточно)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8(39563)2-21-61       с 08:00 до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17:00 часов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Шитктно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8(39563)67-1-00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08:00 до  15:24часов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Квиток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8(39563) 68-5-32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08:00 до  17:00 часов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0" name="Picture 4" descr="http://ai-sys.ru/assets/images/slabotochka/9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57232"/>
            <a:ext cx="2571768" cy="27860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http://ljob.ru/common/htdocs/upload/1274049496_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http://itrecord.ru/wp-content/uploads/2014/07/1362570234_uslugi-telefonii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71464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gorodtaishet.ru/a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571900" cy="1285884"/>
          </a:xfrm>
          <a:prstGeom prst="rect">
            <a:avLst/>
          </a:prstGeom>
          <a:noFill/>
        </p:spPr>
      </p:pic>
      <p:pic>
        <p:nvPicPr>
          <p:cNvPr id="83972" name="Picture 4" descr="http://taraz.palata.kz/ru/imagecache/news/crop_upolnomochennyy_143254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14554"/>
            <a:ext cx="4786346" cy="4429156"/>
          </a:xfrm>
          <a:prstGeom prst="rect">
            <a:avLst/>
          </a:prstGeom>
          <a:noFill/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85720" y="0"/>
            <a:ext cx="8715436" cy="6469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организаций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инфраструктуры поддержки субъектов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инвестиционной деятельности и предпринимательства на территории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Тайшетского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57364"/>
            <a:ext cx="4572000" cy="4857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по развитию малого и среднего предпринимательства при администрации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Ефимова Ева Викторовна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zamfin@taishetrn.ru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-Заместитель мэра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по финансово-экономическим вопросам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Тайшет, ул. Суворова, д.13, тел.8 (39563) 2-36-31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Управление экономики и промышленной политики администрации </a:t>
            </a:r>
            <a:r>
              <a:rPr lang="ru-RU" sz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Климанова Наталья Викторовна, тел.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8(39563)2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 </a:t>
            </a:r>
          </a:p>
          <a:p>
            <a:pPr algn="just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Klimanova-nv@rambler.ru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анализа и прогнозирования Управления экономики и промышленной политики администрации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Тайшет, ул. Суворова, д. 13, тел. 8(39563)2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</a:t>
            </a:r>
          </a:p>
          <a:p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38@rambler.ru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Коган Наталья Юрьевна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потребительского рынка и предпринимательства Управления экономики и промышленной политики администрации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Тайшет, ул. Суворова, д.13,  тел.8 (39563) 2-17-47,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otdel_biznes@mail.ru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Абрамчик Наталья Викторовна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642918"/>
            <a:ext cx="4857784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Инвестиционный совет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Инвестиционный совет администрации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Тайшетского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Тайшет, ул. Суворова, 13,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тел.8 (39563)2-03-31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Инвестиционный уполномоченный</a:t>
            </a:r>
          </a:p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malinovskii@taishetrn.ru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Малиновский Михаил Васильевич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Первый заместитель мэра, инвестиционный уполномоченный муниципального образования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район», председатель Инвестиционного совета.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ruza-family-park.ru/images/zem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86874" cy="5500750"/>
          </a:xfrm>
          <a:prstGeom prst="rect">
            <a:avLst/>
          </a:prstGeom>
          <a:noFill/>
        </p:spPr>
      </p:pic>
      <p:sp>
        <p:nvSpPr>
          <p:cNvPr id="6" name="Шестиугольник 5"/>
          <p:cNvSpPr/>
          <p:nvPr/>
        </p:nvSpPr>
        <p:spPr>
          <a:xfrm>
            <a:off x="285720" y="1357298"/>
            <a:ext cx="4143404" cy="3000396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Межмуниципальный отдел Управления федеральной службы государственной  регистрации, кадастра и картографии по Иркутской области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г.Тайшет, ул.Андреева 3А-1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межмуниципального отдела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Яхненко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Андреевна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8(39563) 2-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11-51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786314" y="1357298"/>
            <a:ext cx="4071966" cy="3000396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 ООО «Земля и право» Иркутская область, г.Тайшет, ул.Шевченко,1а,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Владимир Павлович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8(39563) 2-21-22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rzk3829@yandex.ru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8604"/>
            <a:ext cx="635798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Организации, выполняющие изыскательские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hHCRxg_0G2GuMhh9Er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SD6Va4uEqOEnOz70Jz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hHCRxg_0G2GuMhh9Er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SD6Va4uEqOEnOz70Jz5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оду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оду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23348</TotalTime>
  <Words>2185</Words>
  <Application>Microsoft Office PowerPoint</Application>
  <PresentationFormat>Экран (4:3)</PresentationFormat>
  <Paragraphs>405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Модульная</vt:lpstr>
      <vt:lpstr>1_Модульная</vt:lpstr>
      <vt:lpstr>2_Модульная</vt:lpstr>
      <vt:lpstr>Подключение к электрическим сетям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    Муниципального Учреждения    « Управление строительства, архитектуры и инвестиционной политики»     Администрации Тайшетского района   За 2012 год г.Тайшет 2012</dc:title>
  <dc:creator>SamLab.ws</dc:creator>
  <cp:lastModifiedBy>И.М. Тютрина</cp:lastModifiedBy>
  <cp:revision>1813</cp:revision>
  <cp:lastPrinted>2016-08-24T01:12:30Z</cp:lastPrinted>
  <dcterms:created xsi:type="dcterms:W3CDTF">2013-02-20T00:56:51Z</dcterms:created>
  <dcterms:modified xsi:type="dcterms:W3CDTF">2022-08-26T02:35:12Z</dcterms:modified>
</cp:coreProperties>
</file>